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0" r:id="rId3"/>
    <p:sldId id="258" r:id="rId4"/>
    <p:sldId id="260" r:id="rId5"/>
    <p:sldId id="274" r:id="rId6"/>
    <p:sldId id="268" r:id="rId7"/>
    <p:sldId id="269" r:id="rId8"/>
    <p:sldId id="270" r:id="rId9"/>
    <p:sldId id="271" r:id="rId10"/>
    <p:sldId id="262" r:id="rId11"/>
    <p:sldId id="263" r:id="rId12"/>
    <p:sldId id="266" r:id="rId13"/>
    <p:sldId id="264" r:id="rId14"/>
    <p:sldId id="281" r:id="rId15"/>
    <p:sldId id="282" r:id="rId16"/>
    <p:sldId id="284" r:id="rId17"/>
    <p:sldId id="265" r:id="rId18"/>
    <p:sldId id="273" r:id="rId19"/>
    <p:sldId id="276" r:id="rId20"/>
    <p:sldId id="278" r:id="rId21"/>
    <p:sldId id="279" r:id="rId22"/>
    <p:sldId id="272" r:id="rId23"/>
    <p:sldId id="267" r:id="rId24"/>
    <p:sldId id="289" r:id="rId25"/>
    <p:sldId id="286" r:id="rId26"/>
    <p:sldId id="285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8"/>
    <p:restoredTop sz="95988"/>
  </p:normalViewPr>
  <p:slideViewPr>
    <p:cSldViewPr snapToGrid="0">
      <p:cViewPr varScale="1">
        <p:scale>
          <a:sx n="90" d="100"/>
          <a:sy n="90" d="100"/>
        </p:scale>
        <p:origin x="24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4BF0-D98E-40E9-963F-1CF7F089E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AE8C0-70C4-C91C-4BF3-5637A7413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2330D-AE04-4FE7-7997-E8C2A4B3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7BF4-D221-C240-26CD-F584858D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31FAE-9E52-0455-3FBD-D663F37F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E81F-92B2-1D6A-D3C7-589EA9D1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AFB08-E949-8F5E-8756-0C24737C2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92717-6079-0505-AB97-52868EA09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40106-B4A9-6236-EB6B-D0A915D0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38EF2-129F-E141-1E80-E6E6DC90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1C67B6-AA57-9DBC-80EB-ADD449DD7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80F5-6AB4-729D-2D05-5DDF954C3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B2CCD-693A-A066-93FA-302778FB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3476A-AAD3-EED3-5463-6B4450CD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1B2AA-388A-4595-3C53-1375186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1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6DD1-1CDE-11EF-D331-7BDFB00B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8316A-32F5-1590-5552-A7C706F2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F3104-7F5B-2478-82E2-A2FE4142C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64C88-12F4-02DA-74E8-6337ED78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C2553-6312-D0B8-F6EB-C7A2A3ED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6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E834-1652-C942-883A-45CDA902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71862-505E-3F6E-7639-4600C3AC4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41CF-377B-682E-248A-445024FF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8CCD-0863-8349-4AFC-7638B42F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766FC-0496-CF70-C5CB-F8EBBE1E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065C-1E8A-2A3D-8661-4CC74E40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05FA-412C-D092-4D65-0A18FEC94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079F3-B293-E4F9-7359-D8FF58976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F2F33-A661-34F8-9C85-85B9C8FD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55C67-CF2E-A5F2-4620-75338E71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54234-27EC-37EC-FC23-2DE89010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9DCF-2A12-BF32-74ED-80329231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A585-2288-7498-F2B2-1587B59B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19C47-463D-CD08-E5C8-91DBE1296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7E55C-9241-C53C-CDE7-8E0DFECF4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5502A-36BD-40BC-E2C3-B8795C6A0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B992CC-443F-4226-3C30-793B425A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50D12-D5CB-4FA4-E2B4-466875E1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AD1255-EACE-604F-F7B9-7097D5B9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6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1B2B-628E-C159-E623-E984558C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B63B28-FA7B-9162-6F25-7A76F0FB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3DF97-32FD-735D-27E1-97460EB3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63422-D799-EA83-7F80-7E0C5254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B1DCA1-B7EF-328E-424B-D57FCEC2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1A8B5-C472-D62B-9EC7-EE800A6E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3C9BE-8B27-09B3-6369-3DDB249D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23F7-3356-BEC0-831F-5F4A4607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AE2E6-9AEC-5A7A-C078-AF809E034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A6353-4769-C069-A3D1-61227C47F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2533C-D236-F6ED-7DEE-13147E98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121FB-516F-747F-CFC1-EBE698FDE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B0A99-7103-D869-AB31-D281C2D3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9B8E-A031-1CAD-A2D0-7BEC8A1E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C804DA-07CF-20E8-CBED-AA41AB616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8ABD8-82EB-5867-4C41-DB303ADD7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AE351-B371-8FE0-7190-B4073F5A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85596-A987-993C-CE16-029C85DA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7A28C-E3F7-980E-0EBD-A5252924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5C538F-BD45-8812-56F1-BD855937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43336-81FB-379F-7F65-2C51440E1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98A88-C30D-7255-0CC8-266A97565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112A9-7D40-AE41-A9B0-900CDF09A21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645B0-C290-A857-9D15-37D5CE78A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74A5F-3DD7-181E-C3F7-5931E8AB3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4CA5D-0391-4948-89B0-497A0A3E2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4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muse.com/nba/ask/nba-teams-record-prior-all-star-break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E1DD-B6B1-FC60-EF81-13E888E7A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5360"/>
            <a:ext cx="9144000" cy="1169679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DFAEE-C0DB-EBEC-5158-F58F0B717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85039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Arturo Altamirano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7CF120-EF33-8EE8-98AD-DCE23BA84094}"/>
              </a:ext>
            </a:extLst>
          </p:cNvPr>
          <p:cNvSpPr/>
          <p:nvPr/>
        </p:nvSpPr>
        <p:spPr>
          <a:xfrm>
            <a:off x="2455334" y="3633849"/>
            <a:ext cx="2947940" cy="29024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14C9DF-5EC1-C4B6-9ECA-9FBB3AA4D8AF}"/>
              </a:ext>
            </a:extLst>
          </p:cNvPr>
          <p:cNvSpPr/>
          <p:nvPr/>
        </p:nvSpPr>
        <p:spPr>
          <a:xfrm>
            <a:off x="6096000" y="3461079"/>
            <a:ext cx="3708400" cy="310726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46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53378-D611-5C55-7F88-47DD5BB33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2: Usage and Stats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E619A-AFFD-D0F7-F28B-2D73C368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a player’s usage affect their statistics? 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FC41BE-B2BD-7C30-F1E4-FF81B4D8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34" y="2957665"/>
            <a:ext cx="4961191" cy="35100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A0B96F-EA37-F659-0617-4C68BD52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3462" y="2961610"/>
            <a:ext cx="4958104" cy="350215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20386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7490E4AE-2DA0-CFD6-218E-031E4A954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856" y="2403087"/>
            <a:ext cx="7013892" cy="416227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777B6C-294E-5506-2FE7-FF0C27E24464}"/>
              </a:ext>
            </a:extLst>
          </p:cNvPr>
          <p:cNvSpPr txBox="1">
            <a:spLocks/>
          </p:cNvSpPr>
          <p:nvPr/>
        </p:nvSpPr>
        <p:spPr>
          <a:xfrm>
            <a:off x="1198181" y="33490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2: Expanded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5775A-BE7E-D638-BB67-3B65348E4D32}"/>
              </a:ext>
            </a:extLst>
          </p:cNvPr>
          <p:cNvSpPr txBox="1"/>
          <p:nvPr/>
        </p:nvSpPr>
        <p:spPr>
          <a:xfrm>
            <a:off x="253811" y="1286369"/>
            <a:ext cx="12108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Conclusion: The NBA is an offensive-minded league that prioritizes scoring.</a:t>
            </a:r>
          </a:p>
        </p:txBody>
      </p:sp>
      <p:pic>
        <p:nvPicPr>
          <p:cNvPr id="1030" name="Picture 6" descr="NBA: Wolves 113, Rockets 104: Ant World - Canis Hoopus">
            <a:extLst>
              <a:ext uri="{FF2B5EF4-FFF2-40B4-BE49-F238E27FC236}">
                <a16:creationId xmlns:a16="http://schemas.microsoft.com/office/drawing/2014/main" id="{AD13F668-B512-F939-5C92-33B97EE1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3" y="2403591"/>
            <a:ext cx="4161766" cy="416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2F0212-4048-7686-1A83-6F47A1C5B599}"/>
              </a:ext>
            </a:extLst>
          </p:cNvPr>
          <p:cNvSpPr txBox="1"/>
          <p:nvPr/>
        </p:nvSpPr>
        <p:spPr>
          <a:xfrm>
            <a:off x="353122" y="2033755"/>
            <a:ext cx="467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“Great offense beats great defense”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7B0B3-9DE3-F062-664E-CFD59408FA52}"/>
              </a:ext>
            </a:extLst>
          </p:cNvPr>
          <p:cNvSpPr txBox="1"/>
          <p:nvPr/>
        </p:nvSpPr>
        <p:spPr>
          <a:xfrm>
            <a:off x="5705656" y="2069463"/>
            <a:ext cx="554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Note: Defensive impact is often hard to indicate statistically</a:t>
            </a:r>
          </a:p>
        </p:txBody>
      </p:sp>
    </p:spTree>
    <p:extLst>
      <p:ext uri="{BB962C8B-B14F-4D97-AF65-F5344CB8AC3E}">
        <p14:creationId xmlns:p14="http://schemas.microsoft.com/office/powerpoint/2010/main" val="415452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38AB-7C27-C2C9-62AB-9AB1061B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2: Expanded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89564-14CB-F850-B039-9B599CC14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Trend </a:t>
            </a:r>
            <a:r>
              <a:rPr lang="en-US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mostly</a:t>
            </a:r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replicated among star and role players.</a:t>
            </a:r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D98BF5FC-1846-7DFB-9165-A0677AE3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0" y="2825945"/>
            <a:ext cx="5380306" cy="3800374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21662F34-1CE2-9AC9-5FAC-8D2FAF92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15" y="2825945"/>
            <a:ext cx="5380306" cy="38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7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5377-0EA9-9D6F-4FF3-C1AB2526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3: Traded Player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5BC6F-9CEA-37CF-6910-6B71E4BC5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8414" cy="466725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there any noticeable trends among players who have been recently traded?</a:t>
            </a:r>
          </a:p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traded players most frequently of a certain age group?</a:t>
            </a:r>
          </a:p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is the utilization of traded players like? 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(How many minutes do they play?)</a:t>
            </a:r>
          </a:p>
          <a:p>
            <a:pPr lvl="1"/>
            <a:endParaRPr lang="en-US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206" name="Picture 14" descr="Nets' starless roster in NBA playoffs with no Durant, Irving - The San  Diego Union-Tribune">
            <a:extLst>
              <a:ext uri="{FF2B5EF4-FFF2-40B4-BE49-F238E27FC236}">
                <a16:creationId xmlns:a16="http://schemas.microsoft.com/office/drawing/2014/main" id="{3CC2A810-4D00-6894-8625-0C55A090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2338387"/>
            <a:ext cx="46101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40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884B-743E-418D-F0B1-4EC4BB7C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10440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3: Expanded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7C0D8C-0273-198D-16FD-7CE25AEA0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39" y="2873132"/>
            <a:ext cx="5807761" cy="333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B406EB-AE89-78DA-A166-0CC79BFE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39" y="1429967"/>
            <a:ext cx="1176316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age brackets appear to be evenly represented.</a:t>
            </a:r>
          </a:p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However, rookies receive less playing time than veterans.</a:t>
            </a:r>
          </a:p>
          <a:p>
            <a:endParaRPr lang="en-US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B0C7D177-2B0C-C1E1-05D8-EAB792C77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2873132"/>
            <a:ext cx="5807761" cy="333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6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BC12-BE22-0F03-AF42-E829CB4F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3: Expanded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AEFCA78-0EC6-628E-FDB7-DAD10E80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8" y="1991268"/>
            <a:ext cx="5394325" cy="41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A3FB7CEC-406C-B9E8-4AA6-9FB35A4E9CA5}"/>
              </a:ext>
            </a:extLst>
          </p:cNvPr>
          <p:cNvSpPr/>
          <p:nvPr/>
        </p:nvSpPr>
        <p:spPr>
          <a:xfrm>
            <a:off x="2714625" y="3014661"/>
            <a:ext cx="1971675" cy="2114551"/>
          </a:xfrm>
          <a:prstGeom prst="donut">
            <a:avLst>
              <a:gd name="adj" fmla="val 11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9C677442-A1A1-F94B-E644-D054B2738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44" y="1991268"/>
            <a:ext cx="5394324" cy="41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40AA294-00F0-748B-DF07-90EC6192112C}"/>
              </a:ext>
            </a:extLst>
          </p:cNvPr>
          <p:cNvSpPr/>
          <p:nvPr/>
        </p:nvSpPr>
        <p:spPr>
          <a:xfrm>
            <a:off x="8108950" y="3652836"/>
            <a:ext cx="1736725" cy="1905002"/>
          </a:xfrm>
          <a:prstGeom prst="donut">
            <a:avLst>
              <a:gd name="adj" fmla="val 11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23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6046-FD1C-E556-9B0A-054D29E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3: Expanded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B072A87-C4E0-2EC1-9761-E83980E1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96" y="1690688"/>
            <a:ext cx="5261228" cy="41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E59A2-CF58-94D7-3F32-F6E6D7C3DDBE}"/>
              </a:ext>
            </a:extLst>
          </p:cNvPr>
          <p:cNvSpPr txBox="1"/>
          <p:nvPr/>
        </p:nvSpPr>
        <p:spPr>
          <a:xfrm>
            <a:off x="269876" y="1695451"/>
            <a:ext cx="6030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Veteran-traded players display the ability to produce more with extended minutes.</a:t>
            </a:r>
          </a:p>
          <a:p>
            <a:endParaRPr lang="en-US" sz="2800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strange gap between 15-20 minutes may be an anomaly of the limited scope of this data set. </a:t>
            </a:r>
          </a:p>
        </p:txBody>
      </p:sp>
    </p:spTree>
    <p:extLst>
      <p:ext uri="{BB962C8B-B14F-4D97-AF65-F5344CB8AC3E}">
        <p14:creationId xmlns:p14="http://schemas.microsoft.com/office/powerpoint/2010/main" val="362578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8AF67-C17B-0177-DCA1-784EF8E6E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24" y="441053"/>
            <a:ext cx="10506456" cy="1110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4: 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C3926-FC96-283F-A333-7B8F3C28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1551921"/>
            <a:ext cx="10506456" cy="7641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age influence average player production? 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17FD8F3-5563-16D3-543C-6FCC888A6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" r="24414" b="-4"/>
          <a:stretch/>
        </p:blipFill>
        <p:spPr>
          <a:xfrm>
            <a:off x="6247652" y="2813496"/>
            <a:ext cx="2827865" cy="3731891"/>
          </a:xfrm>
          <a:prstGeom prst="rect">
            <a:avLst/>
          </a:prstGeom>
        </p:spPr>
      </p:pic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15E28143-95DF-CD12-D63E-64FFDD30D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" r="22864" b="-4"/>
          <a:stretch/>
        </p:blipFill>
        <p:spPr>
          <a:xfrm>
            <a:off x="295960" y="2813496"/>
            <a:ext cx="2827865" cy="3731891"/>
          </a:xfrm>
          <a:prstGeom prst="rect">
            <a:avLst/>
          </a:prstGeom>
        </p:spPr>
      </p:pic>
      <p:pic>
        <p:nvPicPr>
          <p:cNvPr id="7" name="Picture 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52EA1D5-198B-4984-954F-CBE3F4FD5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9" r="21475" b="3"/>
          <a:stretch/>
        </p:blipFill>
        <p:spPr>
          <a:xfrm>
            <a:off x="3299684" y="2814064"/>
            <a:ext cx="2827865" cy="3731891"/>
          </a:xfrm>
          <a:prstGeom prst="rect">
            <a:avLst/>
          </a:prstGeom>
        </p:spPr>
      </p:pic>
      <p:pic>
        <p:nvPicPr>
          <p:cNvPr id="11" name="Picture 10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EF8A3B33-EF62-5CC9-CC56-0CFFA1B3B6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93" b="-4"/>
          <a:stretch/>
        </p:blipFill>
        <p:spPr>
          <a:xfrm>
            <a:off x="9251376" y="2813496"/>
            <a:ext cx="2827865" cy="3731891"/>
          </a:xfrm>
          <a:prstGeom prst="rect">
            <a:avLst/>
          </a:prstGeom>
        </p:spPr>
      </p:pic>
      <p:sp>
        <p:nvSpPr>
          <p:cNvPr id="12" name="Donut 11">
            <a:extLst>
              <a:ext uri="{FF2B5EF4-FFF2-40B4-BE49-F238E27FC236}">
                <a16:creationId xmlns:a16="http://schemas.microsoft.com/office/drawing/2014/main" id="{B15F4826-43FD-C7B8-401B-5FC98BB6E1B2}"/>
              </a:ext>
            </a:extLst>
          </p:cNvPr>
          <p:cNvSpPr/>
          <p:nvPr/>
        </p:nvSpPr>
        <p:spPr>
          <a:xfrm>
            <a:off x="841247" y="5239015"/>
            <a:ext cx="914400" cy="914400"/>
          </a:xfrm>
          <a:prstGeom prst="donut">
            <a:avLst>
              <a:gd name="adj" fmla="val 76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31DF7B2A-4557-7656-3B27-5B06FE1838B6}"/>
              </a:ext>
            </a:extLst>
          </p:cNvPr>
          <p:cNvSpPr/>
          <p:nvPr/>
        </p:nvSpPr>
        <p:spPr>
          <a:xfrm>
            <a:off x="3678791" y="5330378"/>
            <a:ext cx="914400" cy="914400"/>
          </a:xfrm>
          <a:prstGeom prst="donut">
            <a:avLst>
              <a:gd name="adj" fmla="val 76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63987021-CC06-5524-25C9-6D1F2C04EAA6}"/>
              </a:ext>
            </a:extLst>
          </p:cNvPr>
          <p:cNvSpPr/>
          <p:nvPr/>
        </p:nvSpPr>
        <p:spPr>
          <a:xfrm>
            <a:off x="6826585" y="5019940"/>
            <a:ext cx="914400" cy="914400"/>
          </a:xfrm>
          <a:prstGeom prst="donut">
            <a:avLst>
              <a:gd name="adj" fmla="val 76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DC979577-0CE3-A302-4276-385CDA17E01C}"/>
              </a:ext>
            </a:extLst>
          </p:cNvPr>
          <p:cNvSpPr/>
          <p:nvPr/>
        </p:nvSpPr>
        <p:spPr>
          <a:xfrm>
            <a:off x="9750908" y="5239015"/>
            <a:ext cx="914400" cy="914400"/>
          </a:xfrm>
          <a:prstGeom prst="donut">
            <a:avLst>
              <a:gd name="adj" fmla="val 76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0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87C1-7589-068A-A5CB-ABE9BD5F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4: Expanded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024696-A78E-138F-716E-379C90D9D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2168066"/>
            <a:ext cx="4295776" cy="432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DC8B124-5C88-F796-3173-7AB60A87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977953" y="2168067"/>
            <a:ext cx="4236844" cy="43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3ADF79-7378-999D-2057-4F1215C35E57}"/>
              </a:ext>
            </a:extLst>
          </p:cNvPr>
          <p:cNvSpPr txBox="1"/>
          <p:nvPr/>
        </p:nvSpPr>
        <p:spPr>
          <a:xfrm>
            <a:off x="1595088" y="1690688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use (30&lt;MP)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8A3F1-3720-C5F2-011A-E51E09D9267D}"/>
              </a:ext>
            </a:extLst>
          </p:cNvPr>
          <p:cNvSpPr txBox="1"/>
          <p:nvPr/>
        </p:nvSpPr>
        <p:spPr>
          <a:xfrm>
            <a:off x="7595838" y="1706401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use (15&gt;MP)</a:t>
            </a:r>
          </a:p>
        </p:txBody>
      </p:sp>
    </p:spTree>
    <p:extLst>
      <p:ext uri="{BB962C8B-B14F-4D97-AF65-F5344CB8AC3E}">
        <p14:creationId xmlns:p14="http://schemas.microsoft.com/office/powerpoint/2010/main" val="3076260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87C1-7589-068A-A5CB-ABE9BD5F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4: Expanded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ADF79-7378-999D-2057-4F1215C35E57}"/>
              </a:ext>
            </a:extLst>
          </p:cNvPr>
          <p:cNvSpPr txBox="1"/>
          <p:nvPr/>
        </p:nvSpPr>
        <p:spPr>
          <a:xfrm>
            <a:off x="1595088" y="1690688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use (30&lt;MP)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16FD62-8720-C90D-1A44-C9601A311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058023" y="2159562"/>
            <a:ext cx="4295777" cy="431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C8CA3F4-EB8C-9185-E263-739A41A4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5" y="2152351"/>
            <a:ext cx="4295777" cy="432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EB425-26C9-6D16-8792-8C48560D9CDD}"/>
              </a:ext>
            </a:extLst>
          </p:cNvPr>
          <p:cNvSpPr txBox="1"/>
          <p:nvPr/>
        </p:nvSpPr>
        <p:spPr>
          <a:xfrm>
            <a:off x="7705374" y="1690686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use (15&gt;MP)</a:t>
            </a:r>
          </a:p>
        </p:txBody>
      </p:sp>
    </p:spTree>
    <p:extLst>
      <p:ext uri="{BB962C8B-B14F-4D97-AF65-F5344CB8AC3E}">
        <p14:creationId xmlns:p14="http://schemas.microsoft.com/office/powerpoint/2010/main" val="396216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514B-FEEA-FA6F-E06A-BD9AF20A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92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Further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B4B2-A6C7-8A78-ECEC-7867EE6F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2123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Strange position designations for recently traded players.</a:t>
            </a:r>
          </a:p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 sure why this was done.</a:t>
            </a:r>
          </a:p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Elected to change the value to the initial value before ‘-’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927E3D-5555-FF36-2DAC-2EFCFF9F8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34" y="3627792"/>
            <a:ext cx="8693729" cy="298097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7A1DED3-002B-BE05-1BB4-0784034390FF}"/>
              </a:ext>
            </a:extLst>
          </p:cNvPr>
          <p:cNvSpPr/>
          <p:nvPr/>
        </p:nvSpPr>
        <p:spPr>
          <a:xfrm>
            <a:off x="3714750" y="4720076"/>
            <a:ext cx="314325" cy="1466412"/>
          </a:xfrm>
          <a:prstGeom prst="frame">
            <a:avLst>
              <a:gd name="adj1" fmla="val 46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93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87C1-7589-068A-A5CB-ABE9BD5F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4: Expanded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ADF79-7378-999D-2057-4F1215C35E57}"/>
              </a:ext>
            </a:extLst>
          </p:cNvPr>
          <p:cNvSpPr txBox="1"/>
          <p:nvPr/>
        </p:nvSpPr>
        <p:spPr>
          <a:xfrm>
            <a:off x="1595088" y="1690688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use (30&lt;MP)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BED02F-F627-D1AE-9F8A-03F09998F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158613"/>
            <a:ext cx="4471988" cy="447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6A3C02F-1FCC-4D38-091E-EE605A2C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781001" y="2152350"/>
            <a:ext cx="4464061" cy="44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FD142B-3457-BD38-4947-FD73A0F43374}"/>
              </a:ext>
            </a:extLst>
          </p:cNvPr>
          <p:cNvSpPr txBox="1"/>
          <p:nvPr/>
        </p:nvSpPr>
        <p:spPr>
          <a:xfrm>
            <a:off x="7595839" y="1690687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use (15&gt;MP)</a:t>
            </a:r>
          </a:p>
        </p:txBody>
      </p:sp>
    </p:spTree>
    <p:extLst>
      <p:ext uri="{BB962C8B-B14F-4D97-AF65-F5344CB8AC3E}">
        <p14:creationId xmlns:p14="http://schemas.microsoft.com/office/powerpoint/2010/main" val="308699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7E10-E4F3-C584-8131-6D698985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4: Expanded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EBCC85-C213-611F-2C6C-1397D76B0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580872" y="2137311"/>
            <a:ext cx="4563378" cy="435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5C2B1DA-27AA-07D6-CE8A-6643DD1D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80" y="2152353"/>
            <a:ext cx="4348505" cy="435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3FF11-E453-DBFB-DB31-51FFC6508E38}"/>
              </a:ext>
            </a:extLst>
          </p:cNvPr>
          <p:cNvSpPr txBox="1"/>
          <p:nvPr/>
        </p:nvSpPr>
        <p:spPr>
          <a:xfrm>
            <a:off x="1595088" y="1690688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use (30&lt;MP)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BA735-F5FE-368F-AB42-DC36AF29705D}"/>
              </a:ext>
            </a:extLst>
          </p:cNvPr>
          <p:cNvSpPr txBox="1"/>
          <p:nvPr/>
        </p:nvSpPr>
        <p:spPr>
          <a:xfrm>
            <a:off x="7250734" y="1675646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use (15&gt;MP)</a:t>
            </a:r>
          </a:p>
        </p:txBody>
      </p:sp>
    </p:spTree>
    <p:extLst>
      <p:ext uri="{BB962C8B-B14F-4D97-AF65-F5344CB8AC3E}">
        <p14:creationId xmlns:p14="http://schemas.microsoft.com/office/powerpoint/2010/main" val="1465246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D895-B1CC-0033-4A18-3EB2A12B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4: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76F17-8B4F-41E1-2D25-DB3D0CF4D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690688"/>
            <a:ext cx="7086600" cy="50244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 players peak in their mid-20s, and most non-stars play in the league only until their late 20s.</a:t>
            </a:r>
          </a:p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Superstars are more likely to find ways to continue their output as their athleticism declines, whereas rotation players lose positions to younger replacements.</a:t>
            </a:r>
          </a:p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Usually, players must decrease minutes as they age, to allow them to keep the same level of production.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374F1-A71B-E75A-1010-1084BF1E86E9}"/>
              </a:ext>
            </a:extLst>
          </p:cNvPr>
          <p:cNvSpPr txBox="1"/>
          <p:nvPr/>
        </p:nvSpPr>
        <p:spPr>
          <a:xfrm>
            <a:off x="8381596" y="797073"/>
            <a:ext cx="2662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Vince Carter, 42</a:t>
            </a:r>
          </a:p>
        </p:txBody>
      </p:sp>
      <p:pic>
        <p:nvPicPr>
          <p:cNvPr id="12" name="Picture 11" descr="A person in a basketball uniform&#10;&#10;Description automatically generated with low confidence">
            <a:extLst>
              <a:ext uri="{FF2B5EF4-FFF2-40B4-BE49-F238E27FC236}">
                <a16:creationId xmlns:a16="http://schemas.microsoft.com/office/drawing/2014/main" id="{77CC062B-87AD-7154-8139-B9270564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981" y="1258738"/>
            <a:ext cx="3281819" cy="49217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A10CF7-D57E-7DFA-95B5-005E91F612A2}"/>
              </a:ext>
            </a:extLst>
          </p:cNvPr>
          <p:cNvSpPr txBox="1"/>
          <p:nvPr/>
        </p:nvSpPr>
        <p:spPr>
          <a:xfrm>
            <a:off x="7536974" y="6180483"/>
            <a:ext cx="435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Vince played 22 seasons in the NBA</a:t>
            </a:r>
          </a:p>
        </p:txBody>
      </p:sp>
    </p:spTree>
    <p:extLst>
      <p:ext uri="{BB962C8B-B14F-4D97-AF65-F5344CB8AC3E}">
        <p14:creationId xmlns:p14="http://schemas.microsoft.com/office/powerpoint/2010/main" val="2933460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D85-3CB9-7743-FFE0-5386F2F1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5: Team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2AA04-9D16-8964-2E36-BF36364FB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Which teams win and why do they win?</a:t>
            </a:r>
          </a:p>
          <a:p>
            <a:r>
              <a:rPr lang="en-US" sz="3600" dirty="0">
                <a:solidFill>
                  <a:srgbClr val="FFFF00"/>
                </a:solidFill>
              </a:rPr>
              <a:t>Does age have a large effect on winning? </a:t>
            </a:r>
          </a:p>
          <a:p>
            <a:r>
              <a:rPr lang="en-US" sz="3600" dirty="0">
                <a:solidFill>
                  <a:srgbClr val="FFFF00"/>
                </a:solidFill>
              </a:rPr>
              <a:t>Do three-pointers help teams win more often?</a:t>
            </a:r>
          </a:p>
          <a:p>
            <a:r>
              <a:rPr lang="en-US" sz="3600" dirty="0">
                <a:solidFill>
                  <a:srgbClr val="FFFF00"/>
                </a:solidFill>
              </a:rPr>
              <a:t>General insight into statistical trends of winning/losing teams</a:t>
            </a:r>
          </a:p>
        </p:txBody>
      </p:sp>
    </p:spTree>
    <p:extLst>
      <p:ext uri="{BB962C8B-B14F-4D97-AF65-F5344CB8AC3E}">
        <p14:creationId xmlns:p14="http://schemas.microsoft.com/office/powerpoint/2010/main" val="1028190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7CFD-2FA5-4261-BEB9-29491BF3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5: Additional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0033-195E-4B64-4F26-3FCFC2E1E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Records of all NBA teams (Wins-Losses)</a:t>
            </a:r>
          </a:p>
          <a:p>
            <a:pPr algn="l"/>
            <a:r>
              <a:rPr lang="en-US" sz="3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Title: </a:t>
            </a:r>
            <a:r>
              <a:rPr lang="en-US" sz="3200" b="1" i="0" cap="all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NBA teams record prior all-star break</a:t>
            </a:r>
          </a:p>
          <a:p>
            <a:pPr algn="l"/>
            <a:r>
              <a:rPr lang="en-US" sz="3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Source: </a:t>
            </a:r>
            <a:r>
              <a:rPr lang="en-US" sz="3200" dirty="0" err="1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Statmuse.com</a:t>
            </a:r>
            <a:endParaRPr lang="en-US" sz="3200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https://www.statmuse.com/nba/ask/nba-teams-record-prior-all-star-break</a:t>
            </a:r>
            <a:endParaRPr lang="en-US" sz="3200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71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4A8C-5E30-7E10-D0CF-1812774E8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73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5: General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701F079-9CC9-8E7F-1892-C769CE5DD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40339"/>
            <a:ext cx="5797366" cy="36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2572EEB-EE50-0AD2-CA2D-D78189CDD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4" y="3040340"/>
            <a:ext cx="5373504" cy="363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E827C-27DC-1EF5-E107-5C0B003A9023}"/>
              </a:ext>
            </a:extLst>
          </p:cNvPr>
          <p:cNvSpPr txBox="1"/>
          <p:nvPr/>
        </p:nvSpPr>
        <p:spPr>
          <a:xfrm>
            <a:off x="838199" y="1242128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Older teams win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want to balance player load moderately around 20 minutes per game.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47A0D-8545-EC63-9C1E-0F294E55C59C}"/>
              </a:ext>
            </a:extLst>
          </p:cNvPr>
          <p:cNvSpPr txBox="1"/>
          <p:nvPr/>
        </p:nvSpPr>
        <p:spPr>
          <a:xfrm>
            <a:off x="2163854" y="2671007"/>
            <a:ext cx="107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4AB50-E5E3-524A-582B-3E7EE1B8EC71}"/>
              </a:ext>
            </a:extLst>
          </p:cNvPr>
          <p:cNvSpPr txBox="1"/>
          <p:nvPr/>
        </p:nvSpPr>
        <p:spPr>
          <a:xfrm>
            <a:off x="9223283" y="267100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83019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5D5E-2588-9323-C924-5ADF8C32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85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5: Offense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929A6E9-ECCA-9C2D-7943-7BC3A8A7A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720" y="3026911"/>
            <a:ext cx="5591176" cy="37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7C4EF-429E-AFF6-EBBF-3971C75B2C19}"/>
              </a:ext>
            </a:extLst>
          </p:cNvPr>
          <p:cNvSpPr txBox="1"/>
          <p:nvPr/>
        </p:nvSpPr>
        <p:spPr>
          <a:xfrm>
            <a:off x="971550" y="1089361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best teams </a:t>
            </a:r>
            <a:r>
              <a:rPr lang="en-US" sz="2200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en-US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lot of 3s and take a moderate to an above-average number of total 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dips in the plots represent teams that play at a slower pace.  By playing at a slow pace, you also limit the opposing team’s ability to score.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483630FE-5D56-B639-642B-2B40DF7B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5" y="3026912"/>
            <a:ext cx="5591176" cy="37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2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6BE5-0159-4CBD-46B7-F8753FCC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0643"/>
            <a:ext cx="10515600" cy="102790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5: Defense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D0165A7-155F-B7E4-0750-6BB30AB4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2834209"/>
            <a:ext cx="5862638" cy="395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061DA9-9C48-D644-9011-A7DEFF204C18}"/>
              </a:ext>
            </a:extLst>
          </p:cNvPr>
          <p:cNvSpPr txBox="1"/>
          <p:nvPr/>
        </p:nvSpPr>
        <p:spPr>
          <a:xfrm>
            <a:off x="666750" y="1098549"/>
            <a:ext cx="10687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correlation between defense and winning is still present, but less clear.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reinforces the idea that offense is a better metric for winning in the NBA.</a:t>
            </a:r>
          </a:p>
        </p:txBody>
      </p:sp>
      <p:pic>
        <p:nvPicPr>
          <p:cNvPr id="6" name="Picture 5" descr="A picture containing person, sport, athletic game, player&#10;&#10;Description automatically generated">
            <a:extLst>
              <a:ext uri="{FF2B5EF4-FFF2-40B4-BE49-F238E27FC236}">
                <a16:creationId xmlns:a16="http://schemas.microsoft.com/office/drawing/2014/main" id="{F86A603E-10F4-A8A2-8C7C-68061D21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28" y="2834210"/>
            <a:ext cx="3953147" cy="39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8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3435-33DA-FBE8-970E-6BD2940C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5151E-BB9B-2E21-16A6-1058C8939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NBA is an offensive-minded league.</a:t>
            </a:r>
          </a:p>
          <a:p>
            <a:r>
              <a:rPr lang="en-US" sz="3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Experience and depth of the roster matter more than youth and star power.</a:t>
            </a:r>
          </a:p>
          <a:p>
            <a:r>
              <a:rPr lang="en-US" sz="3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Players produce the most in their mid 20’s on average, but star players produce throughout their careers.</a:t>
            </a:r>
          </a:p>
          <a:p>
            <a:r>
              <a:rPr lang="en-US" sz="3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Statistical rates of production grow exponentially with minutes played but at a similar ratio between stats.</a:t>
            </a:r>
          </a:p>
          <a:p>
            <a:r>
              <a:rPr lang="en-US" sz="3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Veteran players traded during this season produce more on average than rookie players. </a:t>
            </a:r>
          </a:p>
          <a:p>
            <a:endParaRPr lang="en-US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40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3378-D611-5C55-7F88-47DD5BB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1: Position and Offense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E619A-AFFD-D0F7-F28B-2D73C368C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certain positions play more offense?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B3038CE-8826-DED5-77D6-3BC5540BB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1" y="3223981"/>
            <a:ext cx="2111829" cy="2952981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4E0B20B-9D3F-11AC-32E7-150040066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029" y="3223982"/>
            <a:ext cx="2111828" cy="2952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3C1B54-931C-C05F-375C-102DCF22AA41}"/>
              </a:ext>
            </a:extLst>
          </p:cNvPr>
          <p:cNvSpPr txBox="1"/>
          <p:nvPr/>
        </p:nvSpPr>
        <p:spPr>
          <a:xfrm>
            <a:off x="364670" y="2762315"/>
            <a:ext cx="211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3AC5C-B901-193A-CD4D-91D441605179}"/>
              </a:ext>
            </a:extLst>
          </p:cNvPr>
          <p:cNvSpPr txBox="1"/>
          <p:nvPr/>
        </p:nvSpPr>
        <p:spPr>
          <a:xfrm>
            <a:off x="2950028" y="2762314"/>
            <a:ext cx="2111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Use</a:t>
            </a:r>
            <a:endParaRPr lang="en-US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2E9D27A-D14F-8893-5F59-F7DAE313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554290"/>
            <a:ext cx="6083753" cy="384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96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3378-D611-5C55-7F88-47DD5BB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1: Position and Defense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E619A-AFFD-D0F7-F28B-2D73C368C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certain positions play more defense?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E6AEE86-69B9-A658-646D-76555FA8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0" y="3223982"/>
            <a:ext cx="2111829" cy="2952981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B0E2C7C0-CBD0-24F6-A2DA-F2F63E23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029" y="3223983"/>
            <a:ext cx="2111828" cy="2952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6571CA-3038-5F8B-2D60-725EA1A38C03}"/>
              </a:ext>
            </a:extLst>
          </p:cNvPr>
          <p:cNvSpPr txBox="1"/>
          <p:nvPr/>
        </p:nvSpPr>
        <p:spPr>
          <a:xfrm>
            <a:off x="494329" y="2762317"/>
            <a:ext cx="211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B0057-085A-8A3C-51F0-9E181B5D0D0E}"/>
              </a:ext>
            </a:extLst>
          </p:cNvPr>
          <p:cNvSpPr txBox="1"/>
          <p:nvPr/>
        </p:nvSpPr>
        <p:spPr>
          <a:xfrm>
            <a:off x="2950028" y="2762316"/>
            <a:ext cx="2111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Use</a:t>
            </a:r>
            <a:endParaRPr lang="en-US" sz="2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66A815-68E4-AB24-7157-F6BD16F0D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6317"/>
            <a:ext cx="5601669" cy="407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8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937C-68B8-FEC5-AF79-43435979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1.5: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BA3A-5F99-318E-7160-611E54B1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about star players? Do they have the same positional breakdowns?</a:t>
            </a:r>
          </a:p>
        </p:txBody>
      </p:sp>
      <p:pic>
        <p:nvPicPr>
          <p:cNvPr id="5" name="Picture 4" descr="A picture containing person, sport, player, athletic game&#10;&#10;Description automatically generated">
            <a:extLst>
              <a:ext uri="{FF2B5EF4-FFF2-40B4-BE49-F238E27FC236}">
                <a16:creationId xmlns:a16="http://schemas.microsoft.com/office/drawing/2014/main" id="{67689405-B8F7-9324-1DCE-5F1E58BBB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4688"/>
            <a:ext cx="5827888" cy="3278187"/>
          </a:xfrm>
          <a:prstGeom prst="rect">
            <a:avLst/>
          </a:prstGeom>
        </p:spPr>
      </p:pic>
      <p:pic>
        <p:nvPicPr>
          <p:cNvPr id="7" name="Picture 6" descr="A picture containing text, person, sport, crowd&#10;&#10;Description automatically generated">
            <a:extLst>
              <a:ext uri="{FF2B5EF4-FFF2-40B4-BE49-F238E27FC236}">
                <a16:creationId xmlns:a16="http://schemas.microsoft.com/office/drawing/2014/main" id="{33640430-33F3-C4D3-0283-6720102A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150" y="3583582"/>
            <a:ext cx="3970337" cy="290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7C69-B4AD-9510-2926-2C22923F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1: Expanded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81F4181-F689-6FC9-EBB4-9950686B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72" y="2548052"/>
            <a:ext cx="5597217" cy="3856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FBF3E-77A2-157E-0583-A626AFCA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0777" y="2548052"/>
            <a:ext cx="5597216" cy="3856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98DE7-1FB4-B145-34DC-D6C3872CE9B2}"/>
              </a:ext>
            </a:extLst>
          </p:cNvPr>
          <p:cNvSpPr txBox="1"/>
          <p:nvPr/>
        </p:nvSpPr>
        <p:spPr>
          <a:xfrm>
            <a:off x="1636943" y="2086387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use (30&lt;MP)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F0E2D-67DE-BA55-4F70-5BFF250DE9B0}"/>
              </a:ext>
            </a:extLst>
          </p:cNvPr>
          <p:cNvSpPr txBox="1"/>
          <p:nvPr/>
        </p:nvSpPr>
        <p:spPr>
          <a:xfrm>
            <a:off x="8620256" y="2074686"/>
            <a:ext cx="1019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31307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35EC-4F3A-6779-C875-8C403C30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1: Expanded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BDDFB-83CD-AB99-D9E7-A8174DAA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343149"/>
            <a:ext cx="5956944" cy="4149726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61F79785-854F-6E9E-19E6-882BD0C7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11" y="2343149"/>
            <a:ext cx="5496663" cy="4149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FE0333-6CAE-FA4B-79CE-13F0DF9C32D8}"/>
              </a:ext>
            </a:extLst>
          </p:cNvPr>
          <p:cNvSpPr txBox="1"/>
          <p:nvPr/>
        </p:nvSpPr>
        <p:spPr>
          <a:xfrm>
            <a:off x="1444605" y="1881484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use (30&lt;MP)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7D257-FAD9-15F7-14F7-4F6ADF2DD6F7}"/>
              </a:ext>
            </a:extLst>
          </p:cNvPr>
          <p:cNvSpPr txBox="1"/>
          <p:nvPr/>
        </p:nvSpPr>
        <p:spPr>
          <a:xfrm>
            <a:off x="8667278" y="1832252"/>
            <a:ext cx="1019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235770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633C-CF6D-7EAA-BC36-5122D8B5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1: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FBE95-77E7-0C32-CEC6-8A693918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1825625"/>
            <a:ext cx="6710363" cy="466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 are statistical rates so similar?</a:t>
            </a:r>
          </a:p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skill gap between superstars and rotation players is very slight and the nature of the game does not vary much.</a:t>
            </a:r>
          </a:p>
          <a:p>
            <a:r>
              <a:rPr lang="en-US" sz="28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Playtime determines statistical output for most players at an exponential rate. And only so many minutes exist in a game.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A349D-CD33-7B7C-E95D-522C459BC129}"/>
              </a:ext>
            </a:extLst>
          </p:cNvPr>
          <p:cNvSpPr txBox="1"/>
          <p:nvPr/>
        </p:nvSpPr>
        <p:spPr>
          <a:xfrm>
            <a:off x="7875984" y="1604268"/>
            <a:ext cx="405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Robert Covington defending Lebron James</a:t>
            </a:r>
          </a:p>
        </p:txBody>
      </p:sp>
      <p:pic>
        <p:nvPicPr>
          <p:cNvPr id="8" name="Picture 7" descr="A picture containing person, sport, athletic game, player&#10;&#10;Description automatically generated">
            <a:extLst>
              <a:ext uri="{FF2B5EF4-FFF2-40B4-BE49-F238E27FC236}">
                <a16:creationId xmlns:a16="http://schemas.microsoft.com/office/drawing/2014/main" id="{2078B33D-B498-D185-F47F-48BD7337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827" y="1912045"/>
            <a:ext cx="3912392" cy="45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5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2EFF-42EF-625A-42D7-FA5C741A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 1: Final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F050EA3-2DC4-2A7B-9F83-31CDD349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7" y="2039124"/>
            <a:ext cx="5621337" cy="4140200"/>
          </a:xfrm>
          <a:prstGeom prst="rect">
            <a:avLst/>
          </a:prstGeom>
        </p:spPr>
      </p:pic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12353C43-77D0-35F1-6702-82A21A200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6" y="2039124"/>
            <a:ext cx="5878513" cy="414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E4F25-7D9A-4138-8BE7-6C5468A32235}"/>
              </a:ext>
            </a:extLst>
          </p:cNvPr>
          <p:cNvSpPr txBox="1"/>
          <p:nvPr/>
        </p:nvSpPr>
        <p:spPr>
          <a:xfrm>
            <a:off x="1656205" y="1577459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use (30&lt;MP)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9ADDA-F042-AF27-B762-46931C060F09}"/>
              </a:ext>
            </a:extLst>
          </p:cNvPr>
          <p:cNvSpPr txBox="1"/>
          <p:nvPr/>
        </p:nvSpPr>
        <p:spPr>
          <a:xfrm>
            <a:off x="7943723" y="1577458"/>
            <a:ext cx="30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use (15&gt;MP)</a:t>
            </a:r>
          </a:p>
        </p:txBody>
      </p:sp>
    </p:spTree>
    <p:extLst>
      <p:ext uri="{BB962C8B-B14F-4D97-AF65-F5344CB8AC3E}">
        <p14:creationId xmlns:p14="http://schemas.microsoft.com/office/powerpoint/2010/main" val="38962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6425</TotalTime>
  <Words>782</Words>
  <Application>Microsoft Macintosh PowerPoint</Application>
  <PresentationFormat>Widescreen</PresentationFormat>
  <Paragraphs>98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Verdana</vt:lpstr>
      <vt:lpstr>Office Theme</vt:lpstr>
      <vt:lpstr>Final Presentation</vt:lpstr>
      <vt:lpstr>Further Cleaning</vt:lpstr>
      <vt:lpstr>Question 1: Position and Offense </vt:lpstr>
      <vt:lpstr>Question 1: Position and Defense </vt:lpstr>
      <vt:lpstr>Question 1.5: Usage</vt:lpstr>
      <vt:lpstr>Question 1: Expanded</vt:lpstr>
      <vt:lpstr>Question 1: Expanded</vt:lpstr>
      <vt:lpstr>Question 1: Explanation</vt:lpstr>
      <vt:lpstr>Question 1: Final</vt:lpstr>
      <vt:lpstr>Question 2: Usage and Stats </vt:lpstr>
      <vt:lpstr>PowerPoint Presentation</vt:lpstr>
      <vt:lpstr>Question 2: Expanded</vt:lpstr>
      <vt:lpstr>Question 3: Traded Player Trends</vt:lpstr>
      <vt:lpstr>Question 3: Expanded</vt:lpstr>
      <vt:lpstr>Question 3: Expanded</vt:lpstr>
      <vt:lpstr>Question 3: Expanded</vt:lpstr>
      <vt:lpstr>Question 4: Age </vt:lpstr>
      <vt:lpstr>Question 4: Expanded</vt:lpstr>
      <vt:lpstr>Question 4: Expanded</vt:lpstr>
      <vt:lpstr>Question 4: Expanded</vt:lpstr>
      <vt:lpstr>Question 4: Expanded</vt:lpstr>
      <vt:lpstr>Question 4: Final</vt:lpstr>
      <vt:lpstr>Question 5: Team Trends</vt:lpstr>
      <vt:lpstr>Question 5: Additional Resource</vt:lpstr>
      <vt:lpstr>Question 5: General </vt:lpstr>
      <vt:lpstr>Question 5: Offense</vt:lpstr>
      <vt:lpstr>Question 5: Defense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Arturo I Altamirano</dc:creator>
  <cp:lastModifiedBy>Arturo I Altamirano</cp:lastModifiedBy>
  <cp:revision>38</cp:revision>
  <dcterms:created xsi:type="dcterms:W3CDTF">2023-04-24T05:01:56Z</dcterms:created>
  <dcterms:modified xsi:type="dcterms:W3CDTF">2023-04-28T16:07:43Z</dcterms:modified>
</cp:coreProperties>
</file>